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25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392980-B6CC-41C1-AB7C-544273319B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414E55F-0D0D-4CAE-B2DD-B68EA19FC6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BA5780E-06C0-4BE2-B8E3-0D77E0DF7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F9A1C-1D0D-4BDA-9ACE-9F25E970437C}" type="datetimeFigureOut">
              <a:rPr lang="es-MX" smtClean="0"/>
              <a:t>21/11/2018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7819965-4AFC-4860-B939-BE8B61B31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F3933E-55E3-4BE5-BEBB-C967F1C34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DDCBC-BE5D-4C7A-BAF2-039656EC1A8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1436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2B99E1-0A13-4198-B979-474B7FF6D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D526E84-C68D-419D-94BF-82BD24BC8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FD18AEF-BFD9-4880-9121-6A9186761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F9A1C-1D0D-4BDA-9ACE-9F25E970437C}" type="datetimeFigureOut">
              <a:rPr lang="es-MX" smtClean="0"/>
              <a:t>21/11/2018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6CBDB20-0992-4073-945F-2834D3DE4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752D85E-FF7A-4E70-A4A5-A085AC5B6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DDCBC-BE5D-4C7A-BAF2-039656EC1A8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23104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667E183-BD48-4A53-B7FA-DAB10B249E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B91551E-752D-4538-8405-085E8BFC26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9A06D9A-108E-4F4D-93D2-E0AC01434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F9A1C-1D0D-4BDA-9ACE-9F25E970437C}" type="datetimeFigureOut">
              <a:rPr lang="es-MX" smtClean="0"/>
              <a:t>21/11/2018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1DD78E6-D475-4089-BD1B-584C81FBA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14B8AC0-1FD2-401F-AE89-68CED798A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DDCBC-BE5D-4C7A-BAF2-039656EC1A8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59185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D77089-108F-4637-ABA2-96CCE4322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6FFB57-1BB7-4B05-BC8A-AD9603939D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6E998D-953D-4C3A-90A7-07C69C8E5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F9A1C-1D0D-4BDA-9ACE-9F25E970437C}" type="datetimeFigureOut">
              <a:rPr lang="es-MX" smtClean="0"/>
              <a:t>21/11/2018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0F3B57-A570-455E-9A1B-802F0F7B3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5D9EA2D-3AE9-431C-9B89-A7BBFF7DE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DDCBC-BE5D-4C7A-BAF2-039656EC1A8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26904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BA827E-9061-49C8-8A5B-41C76224D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6B2B776-B062-4E7F-9DCF-22EFD251E8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D6E5D13-5E75-4303-A974-21B4F21FB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F9A1C-1D0D-4BDA-9ACE-9F25E970437C}" type="datetimeFigureOut">
              <a:rPr lang="es-MX" smtClean="0"/>
              <a:t>21/11/2018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E1E2E62-2F37-47CD-A30F-5B0A4AC0F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FE1AE8-C3EB-405E-B7A2-B10847C42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DDCBC-BE5D-4C7A-BAF2-039656EC1A8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43698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938D90-8A13-4D65-8D51-01B651500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8D10D03-EABA-4FC6-B9A2-935067279F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55FF786-1982-4700-9703-0B3B1C9884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5C6FB37-E001-4BAE-A745-75A8CBFDD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F9A1C-1D0D-4BDA-9ACE-9F25E970437C}" type="datetimeFigureOut">
              <a:rPr lang="es-MX" smtClean="0"/>
              <a:t>21/11/2018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CAF975C-4351-4535-B3CA-6282284DD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350B2A7-F6FA-46FB-BEE3-37D200498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DDCBC-BE5D-4C7A-BAF2-039656EC1A8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01216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D9B168-9377-4A1C-869A-4DD44EB85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AF61DF9-3954-4EC1-9F30-48164723E5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5172C16-1F1F-49EA-BB53-83DEEA9A3C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D91ACE3-E9EC-4220-95F4-7EE7BA2766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473D2A1-49B5-47CD-B2A8-647AAD02E4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6858D58-E313-43F4-9A50-0227F9543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F9A1C-1D0D-4BDA-9ACE-9F25E970437C}" type="datetimeFigureOut">
              <a:rPr lang="es-MX" smtClean="0"/>
              <a:t>21/11/2018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DDA51C9-456F-42C4-929A-76F6B0D7E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3184858-5DCF-4D8A-835C-5299A9708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DDCBC-BE5D-4C7A-BAF2-039656EC1A8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63292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5B33DE-1748-4A9D-86D3-F51A8AEB6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D9AE81D-1536-4069-913A-1E142B4DD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F9A1C-1D0D-4BDA-9ACE-9F25E970437C}" type="datetimeFigureOut">
              <a:rPr lang="es-MX" smtClean="0"/>
              <a:t>21/11/2018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A698C2E-9D6B-49D1-81BD-5A8D42FBE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8E07CEE-08C8-41BF-B8C0-568307820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DDCBC-BE5D-4C7A-BAF2-039656EC1A8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65974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D1018C4-4A8D-4184-A90A-EA6515E17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F9A1C-1D0D-4BDA-9ACE-9F25E970437C}" type="datetimeFigureOut">
              <a:rPr lang="es-MX" smtClean="0"/>
              <a:t>21/11/2018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6CFFA6B-C981-403B-9B6C-5102878C0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5E4B23F-84F2-4DE1-A27C-087A1FC3C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DDCBC-BE5D-4C7A-BAF2-039656EC1A8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16501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DC3985-5B1C-4C71-93DA-AD49C1399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6D3C6E1-C35F-4B79-B801-AE4F4FBC5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72815BF-7814-4B06-882A-EC04402320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3075C8B-AFB6-4C03-B52B-B340F3E51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F9A1C-1D0D-4BDA-9ACE-9F25E970437C}" type="datetimeFigureOut">
              <a:rPr lang="es-MX" smtClean="0"/>
              <a:t>21/11/2018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CFE0355-C3FB-4709-9DCD-743F2D774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DB46342-D5DE-41A9-AF3C-B0D991F92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DDCBC-BE5D-4C7A-BAF2-039656EC1A8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2427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A661A3-E04B-4439-AF1E-E6A4D1156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A05A2E8-6117-44E6-8562-2A4C3A9F68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4FCB89B-EB65-442D-A1BC-860F28AADD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BABC4ED-E9D9-4DB8-89E3-C9EF54A58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F9A1C-1D0D-4BDA-9ACE-9F25E970437C}" type="datetimeFigureOut">
              <a:rPr lang="es-MX" smtClean="0"/>
              <a:t>21/11/2018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4B0938F-FADF-4A75-AE8D-D10AF44C5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A25DE5C-6DE2-402A-AB28-9FF48BE1F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DDCBC-BE5D-4C7A-BAF2-039656EC1A8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62526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3099061-DFB5-43A0-B889-123210BE7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9C6ED2E-C6CB-4694-80EB-8E46DB2868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773333A-E6E5-4920-8204-15360B2E8D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F9A1C-1D0D-4BDA-9ACE-9F25E970437C}" type="datetimeFigureOut">
              <a:rPr lang="es-MX" smtClean="0"/>
              <a:t>21/11/2018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2CA75EA-E842-4DC6-97D5-8357BFAD82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DA5B2CA-3116-4407-99AD-C70BB7C0A5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5DDCBC-BE5D-4C7A-BAF2-039656EC1A8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43129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466B7AC3-0F42-48AA-894E-B337A7DDFF0A}"/>
              </a:ext>
            </a:extLst>
          </p:cNvPr>
          <p:cNvSpPr/>
          <p:nvPr/>
        </p:nvSpPr>
        <p:spPr>
          <a:xfrm>
            <a:off x="0" y="4746148"/>
            <a:ext cx="10996863" cy="15989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A3BDD2F-DFCA-43F4-90F2-59777589CA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5416" y="4746147"/>
            <a:ext cx="7352270" cy="1598987"/>
          </a:xfrm>
        </p:spPr>
        <p:txBody>
          <a:bodyPr anchor="ctr">
            <a:normAutofit fontScale="70000" lnSpcReduction="20000"/>
          </a:bodyPr>
          <a:lstStyle/>
          <a:p>
            <a:pPr algn="l"/>
            <a:r>
              <a:rPr lang="es-MX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José Alberto Espinoza Castillo</a:t>
            </a:r>
          </a:p>
          <a:p>
            <a:pPr algn="l"/>
            <a:r>
              <a:rPr lang="es-MX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Jethran Enrique Gómez San Gabriel</a:t>
            </a:r>
          </a:p>
          <a:p>
            <a:pPr algn="l"/>
            <a:r>
              <a:rPr lang="es-MX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Josafat Murillo Hernández</a:t>
            </a:r>
          </a:p>
          <a:p>
            <a:pPr algn="l"/>
            <a:r>
              <a:rPr lang="es-MX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Adolfo Ángel de la Cruz Diaz</a:t>
            </a:r>
          </a:p>
          <a:p>
            <a:pPr algn="l"/>
            <a:r>
              <a:rPr lang="es-MX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Elsa Irasema Caicero</a:t>
            </a:r>
          </a:p>
        </p:txBody>
      </p:sp>
      <p:pic>
        <p:nvPicPr>
          <p:cNvPr id="2" name="Picture 2" descr="Resultado de imagen para logotipo mente">
            <a:extLst>
              <a:ext uri="{FF2B5EF4-FFF2-40B4-BE49-F238E27FC236}">
                <a16:creationId xmlns:a16="http://schemas.microsoft.com/office/drawing/2014/main" id="{D78CA4D5-B9D5-467B-AF10-C42FE815D3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45" t="20901" r="26752" b="34667"/>
          <a:stretch/>
        </p:blipFill>
        <p:spPr bwMode="auto">
          <a:xfrm>
            <a:off x="4582296" y="89690"/>
            <a:ext cx="3027406" cy="3047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7801497-71E8-49B2-95BB-FE6BBD4EE3EA}"/>
              </a:ext>
            </a:extLst>
          </p:cNvPr>
          <p:cNvSpPr txBox="1"/>
          <p:nvPr/>
        </p:nvSpPr>
        <p:spPr>
          <a:xfrm>
            <a:off x="4701226" y="3368250"/>
            <a:ext cx="27895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4000" dirty="0">
                <a:latin typeface="Aharoni" panose="02010803020104030203" pitchFamily="2" charset="-79"/>
                <a:cs typeface="Aharoni" panose="02010803020104030203" pitchFamily="2" charset="-79"/>
              </a:rPr>
              <a:t>O’MyMind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CE82E14-9DA7-4D33-B03E-35A593589E51}"/>
              </a:ext>
            </a:extLst>
          </p:cNvPr>
          <p:cNvSpPr txBox="1"/>
          <p:nvPr/>
        </p:nvSpPr>
        <p:spPr>
          <a:xfrm>
            <a:off x="2797660" y="3961317"/>
            <a:ext cx="65966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800" u="sng" dirty="0">
                <a:latin typeface="Bahnschrift" panose="020B0502040204020203" pitchFamily="34" charset="0"/>
                <a:cs typeface="Aharoni" panose="02010803020104030203" pitchFamily="2" charset="-79"/>
              </a:rPr>
              <a:t>“No nos especializamos, nos adaptamos”</a:t>
            </a:r>
          </a:p>
        </p:txBody>
      </p:sp>
    </p:spTree>
    <p:extLst>
      <p:ext uri="{BB962C8B-B14F-4D97-AF65-F5344CB8AC3E}">
        <p14:creationId xmlns:p14="http://schemas.microsoft.com/office/powerpoint/2010/main" val="912901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esultado de imagen para salud mental">
            <a:extLst>
              <a:ext uri="{FF2B5EF4-FFF2-40B4-BE49-F238E27FC236}">
                <a16:creationId xmlns:a16="http://schemas.microsoft.com/office/drawing/2014/main" id="{C55F436B-0A10-4CAB-A921-546B7A898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30969"/>
            <a:ext cx="7636041" cy="5727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0D03882-368A-4951-ABA7-F3F342839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130968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s-MX" dirty="0"/>
              <a:t>	Salud mental y Bienestar psicológico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F4632658-2E33-401A-9FAC-35969CC57DD1}"/>
              </a:ext>
            </a:extLst>
          </p:cNvPr>
          <p:cNvSpPr/>
          <p:nvPr/>
        </p:nvSpPr>
        <p:spPr>
          <a:xfrm>
            <a:off x="3429001" y="1130969"/>
            <a:ext cx="8763000" cy="572703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lvl="1" indent="-285750">
              <a:buFont typeface="Arial" panose="020B0604020202020204" pitchFamily="34" charset="0"/>
              <a:buChar char="•"/>
            </a:pPr>
            <a:endParaRPr lang="es-MX" sz="2000" dirty="0">
              <a:solidFill>
                <a:schemeClr val="bg1"/>
              </a:solidFill>
              <a:cs typeface="Aharoni" panose="02010803020104030203" pitchFamily="2" charset="-79"/>
            </a:endParaRPr>
          </a:p>
          <a:p>
            <a:endParaRPr lang="es-MX" sz="2000" dirty="0">
              <a:solidFill>
                <a:schemeClr val="bg1"/>
              </a:solidFill>
              <a:cs typeface="Aharoni" panose="02010803020104030203" pitchFamily="2" charset="-79"/>
            </a:endParaRPr>
          </a:p>
        </p:txBody>
      </p:sp>
      <p:pic>
        <p:nvPicPr>
          <p:cNvPr id="6" name="Picture 2" descr="Resultado de imagen para logotipo mente">
            <a:extLst>
              <a:ext uri="{FF2B5EF4-FFF2-40B4-BE49-F238E27FC236}">
                <a16:creationId xmlns:a16="http://schemas.microsoft.com/office/drawing/2014/main" id="{6ED1463A-5155-4DC3-A50D-18A4D4314A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45" t="20901" r="26752" b="34667"/>
          <a:stretch/>
        </p:blipFill>
        <p:spPr bwMode="auto">
          <a:xfrm>
            <a:off x="11017227" y="0"/>
            <a:ext cx="1174773" cy="1130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86045B2D-AA85-4EAC-97D2-930A28D10862}"/>
              </a:ext>
            </a:extLst>
          </p:cNvPr>
          <p:cNvSpPr txBox="1"/>
          <p:nvPr/>
        </p:nvSpPr>
        <p:spPr>
          <a:xfrm>
            <a:off x="3818020" y="1843950"/>
            <a:ext cx="763604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bg1"/>
                </a:solidFill>
                <a:cs typeface="Aharoni" panose="02010803020104030203" pitchFamily="2" charset="-79"/>
              </a:rPr>
              <a:t>La salud mental y el bienestar psicológico de los estudiantes que ingresan a la universidad son esenciales.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sz="2000" dirty="0">
              <a:solidFill>
                <a:schemeClr val="bg1"/>
              </a:solidFill>
              <a:cs typeface="Aharoni" panose="02010803020104030203" pitchFamily="2" charset="-79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bg1"/>
                </a:solidFill>
                <a:cs typeface="Aharoni" panose="02010803020104030203" pitchFamily="2" charset="-79"/>
              </a:rPr>
              <a:t>La salud mental es parte importante del ser humano. Le permite INTERACTUAR DE MANERA ADECUADA EN EL AMBIENTE:</a:t>
            </a:r>
          </a:p>
          <a:p>
            <a:pPr algn="just"/>
            <a:endParaRPr lang="es-MX" sz="2000" dirty="0">
              <a:solidFill>
                <a:schemeClr val="bg1"/>
              </a:solidFill>
              <a:cs typeface="Aharoni" panose="02010803020104030203" pitchFamily="2" charset="-79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bg1"/>
                </a:solidFill>
                <a:cs typeface="Aharoni" panose="02010803020104030203" pitchFamily="2" charset="-79"/>
              </a:rPr>
              <a:t>FAMILIAR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bg1"/>
                </a:solidFill>
                <a:cs typeface="Aharoni" panose="02010803020104030203" pitchFamily="2" charset="-79"/>
              </a:rPr>
              <a:t>EMOCIONAL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bg1"/>
                </a:solidFill>
                <a:cs typeface="Aharoni" panose="02010803020104030203" pitchFamily="2" charset="-79"/>
              </a:rPr>
              <a:t>SOCIAL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bg1"/>
                </a:solidFill>
                <a:cs typeface="Aharoni" panose="02010803020104030203" pitchFamily="2" charset="-79"/>
              </a:rPr>
              <a:t>FÍSICO</a:t>
            </a:r>
          </a:p>
        </p:txBody>
      </p:sp>
    </p:spTree>
    <p:extLst>
      <p:ext uri="{BB962C8B-B14F-4D97-AF65-F5344CB8AC3E}">
        <p14:creationId xmlns:p14="http://schemas.microsoft.com/office/powerpoint/2010/main" val="3639347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n relacionada">
            <a:extLst>
              <a:ext uri="{FF2B5EF4-FFF2-40B4-BE49-F238E27FC236}">
                <a16:creationId xmlns:a16="http://schemas.microsoft.com/office/drawing/2014/main" id="{7925BB5E-9B8E-4C7A-AE76-76E1C850EA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387546" y="1130967"/>
            <a:ext cx="6804454" cy="5735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0D03882-368A-4951-ABA7-F3F342839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130968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s-MX" dirty="0"/>
              <a:t>	Salud mental y Bienestar psicológico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F4632658-2E33-401A-9FAC-35969CC57DD1}"/>
              </a:ext>
            </a:extLst>
          </p:cNvPr>
          <p:cNvSpPr/>
          <p:nvPr/>
        </p:nvSpPr>
        <p:spPr>
          <a:xfrm>
            <a:off x="0" y="1130970"/>
            <a:ext cx="8724899" cy="572703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s-MX" sz="20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es-MX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539DFB42-A3B4-413C-AD58-8BAAA67E4EE2}"/>
              </a:ext>
            </a:extLst>
          </p:cNvPr>
          <p:cNvSpPr/>
          <p:nvPr/>
        </p:nvSpPr>
        <p:spPr>
          <a:xfrm>
            <a:off x="210066" y="1306891"/>
            <a:ext cx="4757350" cy="45719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dirty="0">
                <a:latin typeface="Aharoni" panose="02010803020104030203"/>
              </a:rPr>
              <a:t>En resumen:</a:t>
            </a:r>
            <a:endParaRPr lang="es-MX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F487A09-E6B1-4282-AC21-71114FDB63DF}"/>
              </a:ext>
            </a:extLst>
          </p:cNvPr>
          <p:cNvSpPr txBox="1"/>
          <p:nvPr/>
        </p:nvSpPr>
        <p:spPr>
          <a:xfrm>
            <a:off x="210066" y="2057701"/>
            <a:ext cx="782903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bg1"/>
                </a:solidFill>
                <a:cs typeface="Aharoni" panose="02010803020104030203"/>
              </a:rPr>
              <a:t>Un individuo debe presentar un buen equilibrio entre su mente y cuerpo.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bg1"/>
                </a:solidFill>
                <a:cs typeface="Aharoni" panose="02010803020104030203"/>
              </a:rPr>
              <a:t>Se ajusta bien a su entorno físico y social.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bg1"/>
                </a:solidFill>
                <a:cs typeface="Aharoni" panose="02010803020104030203"/>
              </a:rPr>
              <a:t>Controla sus facultades físicas y mentales.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bg1"/>
                </a:solidFill>
                <a:cs typeface="Aharoni" panose="02010803020104030203"/>
              </a:rPr>
              <a:t>Se adapta a cambios ambientales y contribuye a la sociedad.</a:t>
            </a:r>
          </a:p>
        </p:txBody>
      </p:sp>
      <p:pic>
        <p:nvPicPr>
          <p:cNvPr id="8" name="Picture 2" descr="Resultado de imagen para logotipo mente">
            <a:extLst>
              <a:ext uri="{FF2B5EF4-FFF2-40B4-BE49-F238E27FC236}">
                <a16:creationId xmlns:a16="http://schemas.microsoft.com/office/drawing/2014/main" id="{17611B5E-B880-4C9D-9744-3FC50937E4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45" t="20901" r="26752" b="34667"/>
          <a:stretch/>
        </p:blipFill>
        <p:spPr bwMode="auto">
          <a:xfrm>
            <a:off x="11017227" y="0"/>
            <a:ext cx="1174773" cy="1130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68CE7DAE-BD08-40CC-89A4-5EB2791AF135}"/>
              </a:ext>
            </a:extLst>
          </p:cNvPr>
          <p:cNvSpPr/>
          <p:nvPr/>
        </p:nvSpPr>
        <p:spPr>
          <a:xfrm>
            <a:off x="210066" y="3994485"/>
            <a:ext cx="4757350" cy="45719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dirty="0">
                <a:latin typeface="Aharoni" panose="02010803020104030203"/>
                <a:cs typeface="Aharoni" panose="02010803020104030203" pitchFamily="2" charset="-79"/>
              </a:rPr>
              <a:t>Obstáculos para el equilibrio:</a:t>
            </a:r>
            <a:endParaRPr lang="es-MX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B9061A4-5D74-4624-B5A6-CAD34618E675}"/>
              </a:ext>
            </a:extLst>
          </p:cNvPr>
          <p:cNvSpPr txBox="1"/>
          <p:nvPr/>
        </p:nvSpPr>
        <p:spPr>
          <a:xfrm>
            <a:off x="210066" y="4735501"/>
            <a:ext cx="78290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bg1"/>
                </a:solidFill>
                <a:cs typeface="Aharoni" panose="02010803020104030203"/>
              </a:rPr>
              <a:t>La carga de trabajo.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bg1"/>
                </a:solidFill>
                <a:cs typeface="Aharoni" panose="02010803020104030203"/>
              </a:rPr>
              <a:t>Las múltiples responsabilidades.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chemeClr val="bg1"/>
                </a:solidFill>
                <a:cs typeface="Aharoni" panose="02010803020104030203"/>
              </a:rPr>
              <a:t>Economía poco favorable.</a:t>
            </a:r>
          </a:p>
        </p:txBody>
      </p:sp>
    </p:spTree>
    <p:extLst>
      <p:ext uri="{BB962C8B-B14F-4D97-AF65-F5344CB8AC3E}">
        <p14:creationId xmlns:p14="http://schemas.microsoft.com/office/powerpoint/2010/main" val="764467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D03882-368A-4951-ABA7-F3F342839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130968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s-MX" dirty="0"/>
              <a:t>	Casos universitarios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F4632658-2E33-401A-9FAC-35969CC57DD1}"/>
              </a:ext>
            </a:extLst>
          </p:cNvPr>
          <p:cNvSpPr/>
          <p:nvPr/>
        </p:nvSpPr>
        <p:spPr>
          <a:xfrm>
            <a:off x="-12356" y="1164281"/>
            <a:ext cx="12191999" cy="284790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s-MX" sz="20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es-MX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539DFB42-A3B4-413C-AD58-8BAAA67E4EE2}"/>
              </a:ext>
            </a:extLst>
          </p:cNvPr>
          <p:cNvSpPr/>
          <p:nvPr/>
        </p:nvSpPr>
        <p:spPr>
          <a:xfrm>
            <a:off x="210066" y="1322173"/>
            <a:ext cx="4633783" cy="45719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dirty="0">
                <a:latin typeface="Aharoni" panose="02010803020104030203"/>
              </a:rPr>
              <a:t>Universidad de Guadalajara</a:t>
            </a:r>
            <a:endParaRPr lang="es-MX" sz="2400" dirty="0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170437C3-AF2A-4AFA-98C5-BC3DCBE33E1F}"/>
              </a:ext>
            </a:extLst>
          </p:cNvPr>
          <p:cNvSpPr/>
          <p:nvPr/>
        </p:nvSpPr>
        <p:spPr>
          <a:xfrm>
            <a:off x="6201031" y="1322172"/>
            <a:ext cx="5315465" cy="45719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dirty="0">
                <a:latin typeface="Aharoni" panose="02010803020104030203"/>
              </a:rPr>
              <a:t>Universidad Mayor de San Marcos</a:t>
            </a:r>
            <a:endParaRPr lang="es-MX" sz="240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C6FBAFF-A6C8-4168-9886-A13ADA62924C}"/>
              </a:ext>
            </a:extLst>
          </p:cNvPr>
          <p:cNvSpPr txBox="1"/>
          <p:nvPr/>
        </p:nvSpPr>
        <p:spPr>
          <a:xfrm>
            <a:off x="208007" y="1863461"/>
            <a:ext cx="578296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cs typeface="Aharoni" panose="02010803020104030203" pitchFamily="2" charset="-79"/>
              </a:rPr>
              <a:t>Se evaluó la percepción de calidad de vida y estilo de vida saludables de 405 estudiantes:</a:t>
            </a:r>
          </a:p>
          <a:p>
            <a:endParaRPr lang="es-MX" sz="1600" dirty="0">
              <a:solidFill>
                <a:schemeClr val="bg1"/>
              </a:solidFill>
              <a:cs typeface="Aharoni" panose="02010803020104030203" pitchFamily="2" charset="-79"/>
            </a:endParaRPr>
          </a:p>
          <a:p>
            <a:r>
              <a:rPr lang="es-MX" sz="1600" dirty="0">
                <a:solidFill>
                  <a:schemeClr val="bg1"/>
                </a:solidFill>
                <a:cs typeface="Aharoni" panose="02010803020104030203" pitchFamily="2" charset="-79"/>
              </a:rPr>
              <a:t>En general los estudiantes de las carreras cuidan su salud, aunque también hay una minoría que no lo hace en absoluto.</a:t>
            </a:r>
          </a:p>
          <a:p>
            <a:endParaRPr lang="es-MX" sz="1600" dirty="0">
              <a:solidFill>
                <a:schemeClr val="bg1"/>
              </a:solidFill>
              <a:cs typeface="Aharoni" panose="02010803020104030203" pitchFamily="2" charset="-79"/>
            </a:endParaRPr>
          </a:p>
          <a:p>
            <a:r>
              <a:rPr lang="es-MX" sz="1600" dirty="0">
                <a:solidFill>
                  <a:schemeClr val="bg1"/>
                </a:solidFill>
                <a:cs typeface="Aharoni" panose="02010803020104030203" pitchFamily="2" charset="-79"/>
              </a:rPr>
              <a:t>La mayoría de los encuestados dijeron haber sentido sentimientos de ansiedad, depresión e irritabilidad.</a:t>
            </a:r>
          </a:p>
          <a:p>
            <a:endParaRPr lang="es-MX" sz="1600" dirty="0">
              <a:solidFill>
                <a:schemeClr val="bg1"/>
              </a:solidFill>
              <a:cs typeface="Aharoni" panose="02010803020104030203" pitchFamily="2" charset="-79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0F954C8-D27D-4F1F-9A63-4CC11B8C223E}"/>
              </a:ext>
            </a:extLst>
          </p:cNvPr>
          <p:cNvSpPr txBox="1"/>
          <p:nvPr/>
        </p:nvSpPr>
        <p:spPr>
          <a:xfrm>
            <a:off x="6201032" y="1980520"/>
            <a:ext cx="57829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solidFill>
                  <a:schemeClr val="bg1"/>
                </a:solidFill>
                <a:cs typeface="Aharoni" panose="02010803020104030203" pitchFamily="2" charset="-79"/>
              </a:rPr>
              <a:t>En un estudio realizado en esta Universidad de Lima, Perú. Se concluyó que los estudiantes comienzan a enfrentarse a una serie de demandas sociales y académicas.</a:t>
            </a:r>
          </a:p>
          <a:p>
            <a:endParaRPr lang="es-MX" sz="1600" dirty="0">
              <a:solidFill>
                <a:schemeClr val="bg1"/>
              </a:solidFill>
              <a:cs typeface="Aharoni" panose="02010803020104030203" pitchFamily="2" charset="-79"/>
            </a:endParaRPr>
          </a:p>
          <a:p>
            <a:r>
              <a:rPr lang="es-MX" sz="1600" dirty="0">
                <a:solidFill>
                  <a:schemeClr val="bg1"/>
                </a:solidFill>
                <a:cs typeface="Aharoni" panose="02010803020104030203" pitchFamily="2" charset="-79"/>
              </a:rPr>
              <a:t>Para estas se debe tener un repertorio de conductas asertivas que generen tranquilidad y optimismo para enfrentar situaciones adversas.</a:t>
            </a:r>
          </a:p>
        </p:txBody>
      </p:sp>
      <p:sp>
        <p:nvSpPr>
          <p:cNvPr id="10" name="AutoShape 2" descr="https://d2k1ftgv7pobq7.cloudfront.net/meta/u/res/images/expand-your-use-of-trello/7495c2e0af470172d377a2b2f25c68ad/06.jpg">
            <a:extLst>
              <a:ext uri="{FF2B5EF4-FFF2-40B4-BE49-F238E27FC236}">
                <a16:creationId xmlns:a16="http://schemas.microsoft.com/office/drawing/2014/main" id="{A678539C-0648-4EE6-91EC-8427A021836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4098" name="Picture 2" descr="Resultado de imagen para universidad de guadalajara">
            <a:extLst>
              <a:ext uri="{FF2B5EF4-FFF2-40B4-BE49-F238E27FC236}">
                <a16:creationId xmlns:a16="http://schemas.microsoft.com/office/drawing/2014/main" id="{2F4BA57A-1F8E-4F98-A332-67ECDC5D2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78876"/>
            <a:ext cx="5990968" cy="2866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Resultado de imagen para universidad mayor de san marcos">
            <a:extLst>
              <a:ext uri="{FF2B5EF4-FFF2-40B4-BE49-F238E27FC236}">
                <a16:creationId xmlns:a16="http://schemas.microsoft.com/office/drawing/2014/main" id="{8C08476E-B654-4B59-A5C1-B87202324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0968" y="3996717"/>
            <a:ext cx="6188675" cy="2861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0164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3586C4DB-9BB5-4C09-8464-E8BE087E9ABA}"/>
              </a:ext>
            </a:extLst>
          </p:cNvPr>
          <p:cNvSpPr/>
          <p:nvPr/>
        </p:nvSpPr>
        <p:spPr>
          <a:xfrm>
            <a:off x="0" y="2083464"/>
            <a:ext cx="5782961" cy="477453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s-MX" sz="20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endParaRPr lang="es-MX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0D03882-368A-4951-ABA7-F3F342839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130968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s-MX" dirty="0"/>
              <a:t>	Salud mental en México</a:t>
            </a:r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539DFB42-A3B4-413C-AD58-8BAAA67E4EE2}"/>
              </a:ext>
            </a:extLst>
          </p:cNvPr>
          <p:cNvSpPr/>
          <p:nvPr/>
        </p:nvSpPr>
        <p:spPr>
          <a:xfrm>
            <a:off x="576646" y="2745878"/>
            <a:ext cx="4382529" cy="238773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400" dirty="0">
                <a:latin typeface="Aharoni" panose="02010803020104030203" pitchFamily="2" charset="-79"/>
                <a:cs typeface="Aharoni" panose="02010803020104030203" pitchFamily="2" charset="-79"/>
              </a:rPr>
              <a:t>4 millones de personas padecen depresión.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400" dirty="0">
                <a:latin typeface="Aharoni" panose="02010803020104030203" pitchFamily="2" charset="-79"/>
                <a:cs typeface="Aharoni" panose="02010803020104030203" pitchFamily="2" charset="-79"/>
              </a:rPr>
              <a:t>6 millones  presentan problemas de alcoholismo.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MX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AutoShape 2" descr="https://d2k1ftgv7pobq7.cloudfront.net/meta/u/res/images/expand-your-use-of-trello/7495c2e0af470172d377a2b2f25c68ad/06.jpg">
            <a:extLst>
              <a:ext uri="{FF2B5EF4-FFF2-40B4-BE49-F238E27FC236}">
                <a16:creationId xmlns:a16="http://schemas.microsoft.com/office/drawing/2014/main" id="{A678539C-0648-4EE6-91EC-8427A021836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A40133F-CFD3-40BC-B39A-3941EE519A6F}"/>
              </a:ext>
            </a:extLst>
          </p:cNvPr>
          <p:cNvSpPr txBox="1"/>
          <p:nvPr/>
        </p:nvSpPr>
        <p:spPr>
          <a:xfrm>
            <a:off x="0" y="1145552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latin typeface="Aharoni" panose="02010803020104030203" pitchFamily="2" charset="-79"/>
                <a:cs typeface="Aharoni" panose="02010803020104030203" pitchFamily="2" charset="-79"/>
              </a:rPr>
              <a:t>De acuerdo con la SS, en los últimos 10 años se han incrementado los porcentajes de trastornos relacionados con la salud mental. </a:t>
            </a:r>
          </a:p>
          <a:p>
            <a:pPr algn="ctr"/>
            <a:r>
              <a:rPr lang="es-MX" dirty="0">
                <a:latin typeface="Aharoni" panose="02010803020104030203" pitchFamily="2" charset="-79"/>
                <a:cs typeface="Aharoni" panose="02010803020104030203" pitchFamily="2" charset="-79"/>
              </a:rPr>
              <a:t>8% de las enfermedades pertenecen al área neuropsiquiátrica.</a:t>
            </a:r>
          </a:p>
        </p:txBody>
      </p:sp>
      <p:sp>
        <p:nvSpPr>
          <p:cNvPr id="13" name="AutoShape 4" descr="Grouping tasks">
            <a:extLst>
              <a:ext uri="{FF2B5EF4-FFF2-40B4-BE49-F238E27FC236}">
                <a16:creationId xmlns:a16="http://schemas.microsoft.com/office/drawing/2014/main" id="{BD859E5C-9579-431B-8F33-5009C10A2FA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0E5FD42A-B3B6-44B4-B0B2-4C4F35C32ED4}"/>
              </a:ext>
            </a:extLst>
          </p:cNvPr>
          <p:cNvSpPr/>
          <p:nvPr/>
        </p:nvSpPr>
        <p:spPr>
          <a:xfrm>
            <a:off x="6553200" y="2745878"/>
            <a:ext cx="4382529" cy="238773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400" dirty="0">
                <a:latin typeface="Aharoni" panose="02010803020104030203" pitchFamily="2" charset="-79"/>
                <a:cs typeface="Aharoni" panose="02010803020104030203" pitchFamily="2" charset="-79"/>
              </a:rPr>
              <a:t>10% de adultos mayores padecen cuadros demenciales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2400" dirty="0">
                <a:latin typeface="Aharoni" panose="02010803020104030203" pitchFamily="2" charset="-79"/>
                <a:cs typeface="Aharoni" panose="02010803020104030203" pitchFamily="2" charset="-79"/>
              </a:rPr>
              <a:t>15% de la población entre 12 y 13 años padece algún trastorno.</a:t>
            </a:r>
          </a:p>
        </p:txBody>
      </p:sp>
    </p:spTree>
    <p:extLst>
      <p:ext uri="{BB962C8B-B14F-4D97-AF65-F5344CB8AC3E}">
        <p14:creationId xmlns:p14="http://schemas.microsoft.com/office/powerpoint/2010/main" val="1598061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Resultado de imagen para MExico">
            <a:extLst>
              <a:ext uri="{FF2B5EF4-FFF2-40B4-BE49-F238E27FC236}">
                <a16:creationId xmlns:a16="http://schemas.microsoft.com/office/drawing/2014/main" id="{3EFAD051-30A1-4AB5-88EB-A30CC4857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1716"/>
            <a:ext cx="12191999" cy="814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0D03882-368A-4951-ABA7-F3F342839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579"/>
            <a:ext cx="12192000" cy="1130968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s-MX" dirty="0"/>
              <a:t>	Salud mental en México</a:t>
            </a:r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539DFB42-A3B4-413C-AD58-8BAAA67E4EE2}"/>
              </a:ext>
            </a:extLst>
          </p:cNvPr>
          <p:cNvSpPr/>
          <p:nvPr/>
        </p:nvSpPr>
        <p:spPr>
          <a:xfrm>
            <a:off x="3540210" y="2166474"/>
            <a:ext cx="4806779" cy="2047180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dirty="0">
                <a:cs typeface="Aharoni" panose="02010803020104030203" pitchFamily="2" charset="-79"/>
              </a:rPr>
              <a:t>En México de cada 100 millones de personas, 15% padecen de algún trastorno de salud mental.</a:t>
            </a:r>
          </a:p>
        </p:txBody>
      </p:sp>
      <p:sp>
        <p:nvSpPr>
          <p:cNvPr id="10" name="AutoShape 2" descr="https://d2k1ftgv7pobq7.cloudfront.net/meta/u/res/images/expand-your-use-of-trello/7495c2e0af470172d377a2b2f25c68ad/06.jpg">
            <a:extLst>
              <a:ext uri="{FF2B5EF4-FFF2-40B4-BE49-F238E27FC236}">
                <a16:creationId xmlns:a16="http://schemas.microsoft.com/office/drawing/2014/main" id="{A678539C-0648-4EE6-91EC-8427A021836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sp>
        <p:nvSpPr>
          <p:cNvPr id="13" name="AutoShape 4" descr="Grouping tasks">
            <a:extLst>
              <a:ext uri="{FF2B5EF4-FFF2-40B4-BE49-F238E27FC236}">
                <a16:creationId xmlns:a16="http://schemas.microsoft.com/office/drawing/2014/main" id="{BD859E5C-9579-431B-8F33-5009C10A2FA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3916599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</TotalTime>
  <Words>336</Words>
  <Application>Microsoft Office PowerPoint</Application>
  <PresentationFormat>Panorámica</PresentationFormat>
  <Paragraphs>46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2" baseType="lpstr">
      <vt:lpstr>Aharoni</vt:lpstr>
      <vt:lpstr>Arial</vt:lpstr>
      <vt:lpstr>Bahnschrift</vt:lpstr>
      <vt:lpstr>Calibri</vt:lpstr>
      <vt:lpstr>Calibri Light</vt:lpstr>
      <vt:lpstr>Tema de Office</vt:lpstr>
      <vt:lpstr>Presentación de PowerPoint</vt:lpstr>
      <vt:lpstr> Salud mental y Bienestar psicológico</vt:lpstr>
      <vt:lpstr> Salud mental y Bienestar psicológico</vt:lpstr>
      <vt:lpstr> Casos universitarios</vt:lpstr>
      <vt:lpstr> Salud mental en México</vt:lpstr>
      <vt:lpstr> Salud mental en México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dell</dc:creator>
  <cp:lastModifiedBy>Jose Alberto Espinoza Castillo</cp:lastModifiedBy>
  <cp:revision>33</cp:revision>
  <dcterms:created xsi:type="dcterms:W3CDTF">2018-09-12T17:25:42Z</dcterms:created>
  <dcterms:modified xsi:type="dcterms:W3CDTF">2018-11-21T19:05:49Z</dcterms:modified>
</cp:coreProperties>
</file>

<file path=docProps/thumbnail.jpeg>
</file>